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24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3818B0B-F5F8-47E1-B5F9-24F326842E25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282E791-C074-4C6F-8A89-A14011C5173B}" type="datetimeFigureOut">
              <a:rPr lang="pl-PL" smtClean="0"/>
              <a:t>2020-11-25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946" y="18759"/>
            <a:ext cx="8443486" cy="1250001"/>
          </a:xfrm>
        </p:spPr>
        <p:txBody>
          <a:bodyPr/>
          <a:lstStyle/>
          <a:p>
            <a:pPr algn="ctr"/>
            <a:r>
              <a:rPr lang="pl-PL" sz="5400" dirty="0" smtClean="0">
                <a:solidFill>
                  <a:srgbClr val="FFF247"/>
                </a:solidFill>
              </a:rPr>
              <a:t>Cześć to znowu ja, </a:t>
            </a:r>
            <a:r>
              <a:rPr lang="pl-PL" sz="5400" dirty="0" err="1" smtClean="0">
                <a:solidFill>
                  <a:srgbClr val="FFF247"/>
                </a:solidFill>
              </a:rPr>
              <a:t>Planecik</a:t>
            </a:r>
            <a:endParaRPr lang="pl-PL" sz="5400" dirty="0">
              <a:solidFill>
                <a:srgbClr val="FFF24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11" y="1651275"/>
            <a:ext cx="3464594" cy="457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ytuł 3"/>
          <p:cNvSpPr txBox="1">
            <a:spLocks/>
          </p:cNvSpPr>
          <p:nvPr/>
        </p:nvSpPr>
        <p:spPr>
          <a:xfrm>
            <a:off x="395536" y="3501008"/>
            <a:ext cx="7620000" cy="2871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sz="3600" dirty="0" smtClean="0">
                <a:solidFill>
                  <a:srgbClr val="FFF247"/>
                </a:solidFill>
              </a:rPr>
              <a:t>Dzisiaj opowiem wam </a:t>
            </a:r>
          </a:p>
          <a:p>
            <a:pPr algn="r"/>
            <a:r>
              <a:rPr lang="pl-PL" sz="3600" dirty="0" smtClean="0">
                <a:solidFill>
                  <a:srgbClr val="FFF247"/>
                </a:solidFill>
              </a:rPr>
              <a:t>o segregacji </a:t>
            </a:r>
            <a:r>
              <a:rPr lang="pl-PL" sz="3600" b="1" dirty="0" smtClean="0">
                <a:solidFill>
                  <a:srgbClr val="FFF247"/>
                </a:solidFill>
              </a:rPr>
              <a:t>tworzyw sztucznych</a:t>
            </a:r>
            <a:endParaRPr lang="pl-PL" sz="3600" b="1" dirty="0">
              <a:solidFill>
                <a:srgbClr val="FFF247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836" y="1832575"/>
            <a:ext cx="2180059" cy="2814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73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9"/>
    </mc:Choice>
    <mc:Fallback xmlns="">
      <p:transition spd="slow" advTm="735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8460432" cy="2146250"/>
          </a:xfrm>
        </p:spPr>
        <p:txBody>
          <a:bodyPr/>
          <a:lstStyle/>
          <a:p>
            <a:pPr algn="ctr"/>
            <a:r>
              <a:rPr lang="pl-PL" sz="5400" dirty="0" smtClean="0">
                <a:solidFill>
                  <a:srgbClr val="FFF247"/>
                </a:solidFill>
              </a:rPr>
              <a:t>Metale i </a:t>
            </a:r>
            <a:r>
              <a:rPr lang="pl-PL" sz="5400" dirty="0" smtClean="0">
                <a:solidFill>
                  <a:srgbClr val="FFF247"/>
                </a:solidFill>
              </a:rPr>
              <a:t>tworzywa </a:t>
            </a:r>
            <a:r>
              <a:rPr lang="pl-PL" sz="5400" dirty="0" smtClean="0">
                <a:solidFill>
                  <a:srgbClr val="FFF247"/>
                </a:solidFill>
              </a:rPr>
              <a:t>sztuczne </a:t>
            </a:r>
            <a:br>
              <a:rPr lang="pl-PL" sz="5400" dirty="0" smtClean="0">
                <a:solidFill>
                  <a:srgbClr val="FFF247"/>
                </a:solidFill>
              </a:rPr>
            </a:br>
            <a:r>
              <a:rPr lang="pl-PL" sz="5400" dirty="0" smtClean="0">
                <a:solidFill>
                  <a:srgbClr val="FFF247"/>
                </a:solidFill>
              </a:rPr>
              <a:t>cz. 2</a:t>
            </a:r>
            <a:endParaRPr lang="pl-PL" sz="5400" dirty="0">
              <a:solidFill>
                <a:srgbClr val="FFF247"/>
              </a:solidFill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4869160"/>
            <a:ext cx="8460432" cy="1503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7200" dirty="0" smtClean="0">
                <a:solidFill>
                  <a:srgbClr val="FFF247"/>
                </a:solidFill>
              </a:rPr>
              <a:t>Tworzywa sztuczne</a:t>
            </a:r>
            <a:endParaRPr lang="pl-PL" sz="7200" dirty="0">
              <a:solidFill>
                <a:srgbClr val="FFF24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5522841" cy="27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84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8"/>
    </mc:Choice>
    <mc:Fallback xmlns="">
      <p:transition spd="slow" advTm="809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1143000"/>
          </a:xfrm>
        </p:spPr>
        <p:txBody>
          <a:bodyPr/>
          <a:lstStyle/>
          <a:p>
            <a:pPr algn="ctr"/>
            <a:r>
              <a:rPr lang="pl-PL" sz="4400" dirty="0" smtClean="0">
                <a:solidFill>
                  <a:srgbClr val="FFF247"/>
                </a:solidFill>
              </a:rPr>
              <a:t>Do tworzyw sztucznych </a:t>
            </a:r>
            <a:r>
              <a:rPr lang="pl-PL" sz="4400" dirty="0" smtClean="0">
                <a:solidFill>
                  <a:srgbClr val="FFF247"/>
                </a:solidFill>
              </a:rPr>
              <a:t>wrzucamy</a:t>
            </a:r>
            <a:r>
              <a:rPr lang="pl-PL" sz="4400" dirty="0" smtClean="0"/>
              <a:t>: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3034680" cy="41034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Reklamówki i torby foliowe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5" name="Symbol zastępczy zawartości 8"/>
          <p:cNvSpPr txBox="1">
            <a:spLocks/>
          </p:cNvSpPr>
          <p:nvPr/>
        </p:nvSpPr>
        <p:spPr>
          <a:xfrm>
            <a:off x="4932040" y="2029078"/>
            <a:ext cx="3387534" cy="395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Plastikowe butelki i </a:t>
            </a:r>
            <a:r>
              <a:rPr lang="pl-PL" sz="1800" dirty="0" smtClean="0">
                <a:solidFill>
                  <a:srgbClr val="000000"/>
                </a:solidFill>
              </a:rPr>
              <a:t>baniaki       po wodzie i żywności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2981399" y="3281239"/>
            <a:ext cx="2602632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Plastikowe opakowania po kosmetykach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10" name="Symbol zastępczy zawartości 3"/>
          <p:cNvSpPr txBox="1">
            <a:spLocks/>
          </p:cNvSpPr>
          <p:nvPr/>
        </p:nvSpPr>
        <p:spPr>
          <a:xfrm>
            <a:off x="498376" y="4238041"/>
            <a:ext cx="2746648" cy="7019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Plastikowe opakowania po chemii gospodarczej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12" name="Symbol zastępczy zawartości 4"/>
          <p:cNvSpPr txBox="1">
            <a:spLocks/>
          </p:cNvSpPr>
          <p:nvPr/>
        </p:nvSpPr>
        <p:spPr>
          <a:xfrm>
            <a:off x="5584031" y="4302536"/>
            <a:ext cx="2676582" cy="6406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Opakowania po produktach  spożywczych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14" name="Symbol zastępczy zawartości 7"/>
          <p:cNvSpPr txBox="1">
            <a:spLocks/>
          </p:cNvSpPr>
          <p:nvPr/>
        </p:nvSpPr>
        <p:spPr>
          <a:xfrm>
            <a:off x="5866196" y="6381328"/>
            <a:ext cx="2386608" cy="64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Plastikowe doniczki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16" name="Symbol zastępczy zawartości 9"/>
          <p:cNvSpPr txBox="1">
            <a:spLocks/>
          </p:cNvSpPr>
          <p:nvPr/>
        </p:nvSpPr>
        <p:spPr>
          <a:xfrm>
            <a:off x="3245024" y="5489056"/>
            <a:ext cx="2386608" cy="320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Folie opakowaniowe</a:t>
            </a:r>
            <a:endParaRPr lang="pl-PL" sz="1800" dirty="0">
              <a:solidFill>
                <a:srgbClr val="000000"/>
              </a:solidFill>
            </a:endParaRP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639" y="1016522"/>
            <a:ext cx="1012556" cy="1012556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78" y="888420"/>
            <a:ext cx="1255044" cy="1268760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784" y="2708919"/>
            <a:ext cx="1059832" cy="1463109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839275"/>
            <a:ext cx="1371048" cy="1441964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10" y="2708919"/>
            <a:ext cx="1364811" cy="1497399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586" y="4091573"/>
            <a:ext cx="1397483" cy="1397483"/>
          </a:xfrm>
          <a:prstGeom prst="rect">
            <a:avLst/>
          </a:prstGeom>
        </p:spPr>
      </p:pic>
      <p:pic>
        <p:nvPicPr>
          <p:cNvPr id="23" name="Obraz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10" y="5035360"/>
            <a:ext cx="1314827" cy="1314827"/>
          </a:xfrm>
          <a:prstGeom prst="rect">
            <a:avLst/>
          </a:prstGeom>
        </p:spPr>
      </p:pic>
      <p:sp>
        <p:nvSpPr>
          <p:cNvPr id="24" name="Symbol zastępczy zawartości 9"/>
          <p:cNvSpPr txBox="1">
            <a:spLocks/>
          </p:cNvSpPr>
          <p:nvPr/>
        </p:nvSpPr>
        <p:spPr>
          <a:xfrm>
            <a:off x="439923" y="6395183"/>
            <a:ext cx="2863553" cy="320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Styropian opakowaniowy</a:t>
            </a:r>
            <a:endParaRPr lang="pl-PL" sz="18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481" y="5021498"/>
            <a:ext cx="1244436" cy="125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37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86"/>
    </mc:Choice>
    <mc:Fallback xmlns="">
      <p:transition spd="slow" advTm="2128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620688"/>
            <a:ext cx="8460432" cy="1080120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FFF247"/>
                </a:solidFill>
              </a:rPr>
              <a:t>Nie </a:t>
            </a:r>
            <a:r>
              <a:rPr lang="pl-PL" dirty="0" smtClean="0">
                <a:solidFill>
                  <a:srgbClr val="FFF247"/>
                </a:solidFill>
              </a:rPr>
              <a:t>wyrzucaj:</a:t>
            </a:r>
            <a:r>
              <a:rPr lang="pl-PL" dirty="0">
                <a:solidFill>
                  <a:srgbClr val="FFF247"/>
                </a:solidFill>
              </a:rPr>
              <a:t/>
            </a:r>
            <a:br>
              <a:rPr lang="pl-PL" dirty="0">
                <a:solidFill>
                  <a:srgbClr val="FFF247"/>
                </a:solidFill>
              </a:rPr>
            </a:br>
            <a:endParaRPr lang="pl-PL" u="sng" dirty="0">
              <a:ln>
                <a:solidFill>
                  <a:srgbClr val="FF0000"/>
                </a:solidFill>
              </a:ln>
              <a:solidFill>
                <a:srgbClr val="FFF247"/>
              </a:solidFill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7720" y="1327374"/>
            <a:ext cx="8496944" cy="5530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 smtClean="0">
                <a:solidFill>
                  <a:srgbClr val="FFF247"/>
                </a:solidFill>
              </a:rPr>
              <a:t>-pojemników po olejach i smarach,</a:t>
            </a:r>
            <a:br>
              <a:rPr lang="pl-PL" sz="4000" dirty="0" smtClean="0">
                <a:solidFill>
                  <a:srgbClr val="FFF247"/>
                </a:solidFill>
              </a:rPr>
            </a:br>
            <a:r>
              <a:rPr lang="pl-PL" sz="4000" dirty="0" smtClean="0">
                <a:solidFill>
                  <a:srgbClr val="FFF247"/>
                </a:solidFill>
              </a:rPr>
              <a:t>-zabawek, </a:t>
            </a:r>
            <a:br>
              <a:rPr lang="pl-PL" sz="4000" dirty="0" smtClean="0">
                <a:solidFill>
                  <a:srgbClr val="FFF247"/>
                </a:solidFill>
              </a:rPr>
            </a:br>
            <a:r>
              <a:rPr lang="pl-PL" sz="4000" dirty="0" smtClean="0">
                <a:solidFill>
                  <a:srgbClr val="FFF247"/>
                </a:solidFill>
              </a:rPr>
              <a:t>-butelek i pojemników z zawartością,</a:t>
            </a:r>
            <a:br>
              <a:rPr lang="pl-PL" sz="4000" dirty="0" smtClean="0">
                <a:solidFill>
                  <a:srgbClr val="FFF247"/>
                </a:solidFill>
              </a:rPr>
            </a:br>
            <a:r>
              <a:rPr lang="pl-PL" sz="4000" dirty="0" smtClean="0">
                <a:solidFill>
                  <a:srgbClr val="FFF247"/>
                </a:solidFill>
              </a:rPr>
              <a:t>-zużytych akumulatorów i baterii, </a:t>
            </a:r>
            <a:br>
              <a:rPr lang="pl-PL" sz="4000" dirty="0" smtClean="0">
                <a:solidFill>
                  <a:srgbClr val="FFF247"/>
                </a:solidFill>
              </a:rPr>
            </a:br>
            <a:r>
              <a:rPr lang="pl-PL" sz="4000" dirty="0" smtClean="0">
                <a:solidFill>
                  <a:srgbClr val="FFF247"/>
                </a:solidFill>
              </a:rPr>
              <a:t>-opakowań po środkach </a:t>
            </a:r>
            <a:r>
              <a:rPr lang="pl-PL" sz="4000" dirty="0" smtClean="0">
                <a:solidFill>
                  <a:srgbClr val="FFF247"/>
                </a:solidFill>
              </a:rPr>
              <a:t>chemicznych,</a:t>
            </a:r>
            <a:endParaRPr lang="pl-PL" sz="4000" dirty="0" smtClean="0">
              <a:solidFill>
                <a:srgbClr val="FFF247"/>
              </a:solidFill>
            </a:endParaRPr>
          </a:p>
          <a:p>
            <a:r>
              <a:rPr lang="pl-PL" sz="4000" dirty="0" smtClean="0">
                <a:solidFill>
                  <a:srgbClr val="FFF247"/>
                </a:solidFill>
              </a:rPr>
              <a:t>-opakowań zawierających polichlorek winylu (PCV</a:t>
            </a:r>
            <a:r>
              <a:rPr lang="pl-PL" sz="4000" dirty="0" smtClean="0">
                <a:solidFill>
                  <a:srgbClr val="FFF247"/>
                </a:solidFill>
              </a:rPr>
              <a:t>),</a:t>
            </a:r>
            <a:endParaRPr lang="pl-PL" sz="4000" dirty="0" smtClean="0">
              <a:solidFill>
                <a:srgbClr val="FFF247"/>
              </a:solidFill>
            </a:endParaRPr>
          </a:p>
          <a:p>
            <a:r>
              <a:rPr lang="pl-PL" sz="4000" dirty="0" smtClean="0">
                <a:solidFill>
                  <a:srgbClr val="FFF247"/>
                </a:solidFill>
              </a:rPr>
              <a:t>-części </a:t>
            </a:r>
            <a:r>
              <a:rPr lang="pl-PL" sz="4000" dirty="0" smtClean="0">
                <a:solidFill>
                  <a:srgbClr val="FFF247"/>
                </a:solidFill>
              </a:rPr>
              <a:t>samochodowych.</a:t>
            </a:r>
            <a:endParaRPr lang="pl-PL" sz="4000" dirty="0">
              <a:solidFill>
                <a:srgbClr val="FFF24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52" y="260648"/>
            <a:ext cx="5429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5429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50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23"/>
    </mc:Choice>
    <mc:Fallback xmlns="">
      <p:transition spd="slow" advTm="2082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747464"/>
            <a:ext cx="8460432" cy="5472608"/>
          </a:xfrm>
        </p:spPr>
        <p:txBody>
          <a:bodyPr/>
          <a:lstStyle/>
          <a:p>
            <a:pPr algn="ctr"/>
            <a:r>
              <a:rPr lang="pl-PL" sz="6000" dirty="0" smtClean="0">
                <a:solidFill>
                  <a:srgbClr val="FFF247"/>
                </a:solidFill>
              </a:rPr>
              <a:t>Pamiętaj!</a:t>
            </a: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3200" dirty="0" smtClean="0">
                <a:solidFill>
                  <a:srgbClr val="000000"/>
                </a:solidFill>
              </a:rPr>
              <a:t>Wyrzucaj tylko czyste opakowania,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opakowania bez zawartości.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Zawsze staraj się zmniejszyć objętość  odpadów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np. zgniatając butelki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68960"/>
            <a:ext cx="3888432" cy="362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5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5"/>
    </mc:Choice>
    <mc:Fallback xmlns="">
      <p:transition spd="slow" advTm="1114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537561"/>
            <a:ext cx="8460432" cy="1143000"/>
          </a:xfrm>
        </p:spPr>
        <p:txBody>
          <a:bodyPr/>
          <a:lstStyle/>
          <a:p>
            <a:pPr algn="ctr"/>
            <a:r>
              <a:rPr lang="pl-PL" dirty="0" smtClean="0"/>
              <a:t>Czy wiesz, że ?</a:t>
            </a:r>
            <a:endParaRPr lang="pl-PL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35318" y="1772816"/>
            <a:ext cx="2843808" cy="136815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Tworzywa sztuczne powstają z ropy naftowej, którą nasz kraj importuje.</a:t>
            </a:r>
          </a:p>
        </p:txBody>
      </p:sp>
      <p:sp>
        <p:nvSpPr>
          <p:cNvPr id="9" name="Symbol zastępczy zawartości 4"/>
          <p:cNvSpPr txBox="1">
            <a:spLocks/>
          </p:cNvSpPr>
          <p:nvPr/>
        </p:nvSpPr>
        <p:spPr>
          <a:xfrm>
            <a:off x="0" y="3839910"/>
            <a:ext cx="2818656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Tworzywa sztuczne są cennym surowcem wtórnym wykorzystywanym w produkcji.</a:t>
            </a:r>
            <a:endParaRPr lang="pl-PL" sz="2000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443085" y="1767326"/>
            <a:ext cx="2718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>
                <a:solidFill>
                  <a:srgbClr val="000000"/>
                </a:solidFill>
              </a:rPr>
              <a:t>Rozkład tworzyw sztucznych w przyrodzie trwa setki, a nawet tysiące lat.</a:t>
            </a:r>
          </a:p>
        </p:txBody>
      </p:sp>
      <p:sp>
        <p:nvSpPr>
          <p:cNvPr id="11" name="Symbol zastępczy zawartości 7"/>
          <p:cNvSpPr txBox="1">
            <a:spLocks/>
          </p:cNvSpPr>
          <p:nvPr/>
        </p:nvSpPr>
        <p:spPr>
          <a:xfrm>
            <a:off x="5413950" y="4019930"/>
            <a:ext cx="3168352" cy="146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pl-PL" sz="2000" dirty="0">
                <a:solidFill>
                  <a:srgbClr val="000000"/>
                </a:solidFill>
              </a:rPr>
              <a:t>Spalanie odpadów w piecu domowym jest bardzo szkodliwe dla zdrowia ludzi i zwierząt.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655" y="1909763"/>
            <a:ext cx="26955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5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02"/>
    </mc:Choice>
    <mc:Fallback xmlns="">
      <p:transition spd="slow" advTm="2070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36712"/>
            <a:ext cx="8460432" cy="1966230"/>
          </a:xfrm>
        </p:spPr>
        <p:txBody>
          <a:bodyPr/>
          <a:lstStyle/>
          <a:p>
            <a:pPr algn="ctr"/>
            <a:r>
              <a:rPr lang="pl-PL" sz="5400" dirty="0" smtClean="0"/>
              <a:t>Do zobaczenia w kolejnym odcinku</a:t>
            </a:r>
            <a:endParaRPr lang="pl-PL" sz="5400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259632" y="2636912"/>
            <a:ext cx="28438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endParaRPr lang="pl-PL" dirty="0" smtClean="0">
              <a:solidFill>
                <a:srgbClr val="000000"/>
              </a:solidFill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42148"/>
            <a:ext cx="3744416" cy="431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55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9"/>
    </mc:Choice>
    <mc:Fallback xmlns="">
      <p:transition spd="slow" advTm="8159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Niestandardowy 30">
      <a:dk1>
        <a:srgbClr val="FFFF00"/>
      </a:dk1>
      <a:lt1>
        <a:srgbClr val="FFFFFF"/>
      </a:lt1>
      <a:dk2>
        <a:srgbClr val="FFFF00"/>
      </a:dk2>
      <a:lt2>
        <a:srgbClr val="F4C518"/>
      </a:lt2>
      <a:accent1>
        <a:srgbClr val="F4C518"/>
      </a:accent1>
      <a:accent2>
        <a:srgbClr val="FFFF00"/>
      </a:accent2>
      <a:accent3>
        <a:srgbClr val="FFFF00"/>
      </a:accent3>
      <a:accent4>
        <a:srgbClr val="FFFF00"/>
      </a:accent4>
      <a:accent5>
        <a:srgbClr val="FFFF00"/>
      </a:accent5>
      <a:accent6>
        <a:srgbClr val="FFFF00"/>
      </a:accent6>
      <a:hlink>
        <a:srgbClr val="FFFF00"/>
      </a:hlink>
      <a:folHlink>
        <a:srgbClr val="FFFF00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218</TotalTime>
  <Words>126</Words>
  <Application>Microsoft Office PowerPoint</Application>
  <PresentationFormat>Pokaz na ekranie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Przyleganie</vt:lpstr>
      <vt:lpstr>Cześć to znowu ja, Planecik</vt:lpstr>
      <vt:lpstr>Metale i tworzywa sztuczne  cz. 2</vt:lpstr>
      <vt:lpstr>Do tworzyw sztucznych wrzucamy:</vt:lpstr>
      <vt:lpstr>Nie wyrzucaj: </vt:lpstr>
      <vt:lpstr>Pamiętaj! Wyrzucaj tylko czyste opakowania, opakowania bez zawartości. Zawsze staraj się zmniejszyć objętość  odpadów np. zgniatając butelki </vt:lpstr>
      <vt:lpstr>Czy wiesz, że ?</vt:lpstr>
      <vt:lpstr>Do zobaczenia w kolejnym odcinku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 T430</dc:creator>
  <cp:lastModifiedBy>Marta Małecka</cp:lastModifiedBy>
  <cp:revision>23</cp:revision>
  <dcterms:created xsi:type="dcterms:W3CDTF">2020-11-13T09:21:49Z</dcterms:created>
  <dcterms:modified xsi:type="dcterms:W3CDTF">2020-11-25T11:09:58Z</dcterms:modified>
</cp:coreProperties>
</file>