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2" r:id="rId3"/>
    <p:sldId id="275" r:id="rId4"/>
    <p:sldId id="276" r:id="rId5"/>
    <p:sldId id="278" r:id="rId6"/>
    <p:sldId id="279" r:id="rId7"/>
    <p:sldId id="277" r:id="rId8"/>
    <p:sldId id="280" r:id="rId9"/>
    <p:sldId id="281" r:id="rId10"/>
    <p:sldId id="283" r:id="rId11"/>
    <p:sldId id="282" r:id="rId12"/>
    <p:sldId id="284" r:id="rId13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2007" autoAdjust="0"/>
  </p:normalViewPr>
  <p:slideViewPr>
    <p:cSldViewPr>
      <p:cViewPr>
        <p:scale>
          <a:sx n="70" d="100"/>
          <a:sy n="70" d="100"/>
        </p:scale>
        <p:origin x="-141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1-03-01T12:28:28.6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16768 12576,'25'25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B73E-EC5B-4E0E-94D7-2846BF0E98C2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8751F-A602-4130-B1EA-FA059C3C246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536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8751F-A602-4130-B1EA-FA059C3C2462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694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CBA5BA-1378-42A9-9B50-064E26868DFA}" type="datetimeFigureOut">
              <a:rPr lang="pl-PL" smtClean="0"/>
              <a:t>2021-03-01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7AFE80-0783-46B5-ACB4-86822C94B636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pgBIUQ2MWNJGwSqpGuESecB8jtRAVy_cAI1BEZk5R2I/viewform?edit_requested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800200"/>
          </a:xfrm>
        </p:spPr>
        <p:txBody>
          <a:bodyPr/>
          <a:lstStyle/>
          <a:p>
            <a:pPr algn="ctr"/>
            <a:r>
              <a:rPr lang="pl-PL" dirty="0" smtClean="0">
                <a:latin typeface="Berlin Sans FB" pitchFamily="34" charset="0"/>
              </a:rPr>
              <a:t>Gazeta szkolna  </a:t>
            </a:r>
            <a:br>
              <a:rPr lang="pl-PL" dirty="0" smtClean="0">
                <a:latin typeface="Berlin Sans FB" pitchFamily="34" charset="0"/>
              </a:rPr>
            </a:br>
            <a:r>
              <a:rPr lang="pl-PL" dirty="0" smtClean="0">
                <a:latin typeface="Berlin Sans FB" pitchFamily="34" charset="0"/>
              </a:rPr>
              <a:t>Stolarki. pl</a:t>
            </a:r>
            <a:endParaRPr lang="pl-PL" dirty="0">
              <a:latin typeface="Berlin Sans FB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6165304"/>
            <a:ext cx="2160240" cy="321449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chemeClr val="bg1"/>
                </a:solidFill>
                <a:latin typeface="Berlin Sans FB Demi" pitchFamily="34" charset="0"/>
              </a:rPr>
              <a:t>Numer 5</a:t>
            </a:r>
            <a:endParaRPr lang="pl-PL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624567"/>
            <a:ext cx="3384376" cy="2218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119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87" y="2132856"/>
            <a:ext cx="7794611" cy="267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879304" y="6352751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Opracowała: A. Głąb</a:t>
            </a:r>
            <a:endParaRPr lang="pl-PL" sz="2800" dirty="0"/>
          </a:p>
        </p:txBody>
      </p:sp>
      <p:sp>
        <p:nvSpPr>
          <p:cNvPr id="6" name="Prostokąt 5"/>
          <p:cNvSpPr/>
          <p:nvPr/>
        </p:nvSpPr>
        <p:spPr>
          <a:xfrm>
            <a:off x="295918" y="269032"/>
            <a:ext cx="20297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Rebus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017093" y="116632"/>
            <a:ext cx="4950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r">
              <a:buNone/>
            </a:pPr>
            <a:r>
              <a:rPr lang="pl-PL" dirty="0"/>
              <a:t>Za poprawne rozwiązanie </a:t>
            </a:r>
            <a:r>
              <a:rPr lang="pl-PL" dirty="0" smtClean="0"/>
              <a:t>będą </a:t>
            </a:r>
            <a:r>
              <a:rPr lang="pl-PL" dirty="0"/>
              <a:t>nagrody.</a:t>
            </a:r>
          </a:p>
          <a:p>
            <a:pPr marL="109728" indent="0" algn="r">
              <a:buNone/>
            </a:pPr>
            <a:r>
              <a:rPr lang="pl-PL" dirty="0"/>
              <a:t>Odpowiedzi należy wysłać przez </a:t>
            </a:r>
            <a:r>
              <a:rPr lang="pl-PL" dirty="0" err="1"/>
              <a:t>mobiDziennik</a:t>
            </a:r>
            <a:r>
              <a:rPr lang="pl-PL" dirty="0"/>
              <a:t> do Pani Magdy </a:t>
            </a:r>
            <a:r>
              <a:rPr lang="pl-PL" dirty="0" err="1"/>
              <a:t>Witak</a:t>
            </a:r>
            <a:r>
              <a:rPr lang="pl-PL" dirty="0"/>
              <a:t> do 28  </a:t>
            </a:r>
            <a:r>
              <a:rPr lang="pl-PL" dirty="0" smtClean="0"/>
              <a:t>marca br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234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3518" y="116632"/>
            <a:ext cx="36375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Krzyzówka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50" y="336848"/>
            <a:ext cx="2190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59366"/>
              </p:ext>
            </p:extLst>
          </p:nvPr>
        </p:nvGraphicFramePr>
        <p:xfrm>
          <a:off x="683568" y="1055082"/>
          <a:ext cx="8244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53397" y="4026285"/>
            <a:ext cx="69078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Jaki </a:t>
            </a:r>
            <a:r>
              <a:rPr lang="pl-PL" dirty="0"/>
              <a:t>dzień obchodzimy 1 marca</a:t>
            </a:r>
            <a:r>
              <a:rPr lang="pl-PL" dirty="0" smtClean="0"/>
              <a:t>?</a:t>
            </a:r>
          </a:p>
          <a:p>
            <a:pPr marL="342900" indent="-342900">
              <a:buAutoNum type="arabicPeriod"/>
            </a:pPr>
            <a:r>
              <a:rPr lang="pl-PL" dirty="0" smtClean="0"/>
              <a:t>Pierwsze </a:t>
            </a:r>
            <a:r>
              <a:rPr lang="pl-PL" dirty="0"/>
              <a:t>oznaki wiosny to białe kwiaty zwane</a:t>
            </a:r>
            <a:r>
              <a:rPr lang="pl-PL" dirty="0" smtClean="0"/>
              <a:t>...</a:t>
            </a:r>
          </a:p>
          <a:p>
            <a:pPr marL="342900" indent="-342900">
              <a:buAutoNum type="arabicPeriod"/>
            </a:pPr>
            <a:r>
              <a:rPr lang="pl-PL" dirty="0" smtClean="0"/>
              <a:t>Przylatują </a:t>
            </a:r>
            <a:r>
              <a:rPr lang="pl-PL" dirty="0"/>
              <a:t>pierwsze żurawie i</a:t>
            </a:r>
            <a:r>
              <a:rPr lang="pl-PL" dirty="0" smtClean="0"/>
              <a:t>....</a:t>
            </a:r>
          </a:p>
          <a:p>
            <a:pPr marL="342900" indent="-342900">
              <a:buAutoNum type="arabicPeriod"/>
            </a:pPr>
            <a:r>
              <a:rPr lang="pl-PL" dirty="0" smtClean="0"/>
              <a:t>Wiosną </a:t>
            </a:r>
            <a:r>
              <a:rPr lang="pl-PL" dirty="0"/>
              <a:t>są cieplejsze dni, bo świeci</a:t>
            </a:r>
            <a:r>
              <a:rPr lang="pl-PL" dirty="0" smtClean="0"/>
              <a:t>...</a:t>
            </a:r>
          </a:p>
          <a:p>
            <a:pPr marL="342900" indent="-342900">
              <a:buAutoNum type="arabicPeriod"/>
            </a:pPr>
            <a:r>
              <a:rPr lang="pl-PL" dirty="0" smtClean="0"/>
              <a:t>Ile czasu trwa Wielki </a:t>
            </a:r>
            <a:r>
              <a:rPr lang="pl-PL" dirty="0"/>
              <a:t>Post</a:t>
            </a:r>
            <a:r>
              <a:rPr lang="pl-PL" dirty="0" smtClean="0"/>
              <a:t>?</a:t>
            </a:r>
          </a:p>
          <a:p>
            <a:pPr marL="342900" indent="-342900">
              <a:buAutoNum type="arabicPeriod"/>
            </a:pPr>
            <a:r>
              <a:rPr lang="pl-PL" dirty="0" smtClean="0"/>
              <a:t>Kiedy </a:t>
            </a:r>
            <a:r>
              <a:rPr lang="pl-PL" dirty="0"/>
              <a:t>o</a:t>
            </a:r>
            <a:r>
              <a:rPr lang="pl-PL" dirty="0" smtClean="0"/>
              <a:t>bchodzimy Dzień </a:t>
            </a:r>
            <a:r>
              <a:rPr lang="pl-PL" dirty="0"/>
              <a:t>Kobiet?</a:t>
            </a:r>
          </a:p>
        </p:txBody>
      </p:sp>
      <p:sp>
        <p:nvSpPr>
          <p:cNvPr id="9" name="Prostokąt 8"/>
          <p:cNvSpPr/>
          <p:nvPr/>
        </p:nvSpPr>
        <p:spPr>
          <a:xfrm>
            <a:off x="2879304" y="6352751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Opracowała: M. </a:t>
            </a:r>
            <a:r>
              <a:rPr lang="pl-PL" sz="2800" smtClean="0">
                <a:solidFill>
                  <a:schemeClr val="accent1"/>
                </a:solidFill>
                <a:latin typeface="Berlin Sans FB Demi" pitchFamily="34" charset="0"/>
              </a:rPr>
              <a:t>Bielecka</a:t>
            </a:r>
            <a:endParaRPr lang="pl-PL" sz="2800" dirty="0"/>
          </a:p>
        </p:txBody>
      </p:sp>
      <p:sp>
        <p:nvSpPr>
          <p:cNvPr id="11" name="Prostokąt 10"/>
          <p:cNvSpPr/>
          <p:nvPr/>
        </p:nvSpPr>
        <p:spPr>
          <a:xfrm>
            <a:off x="5999164" y="4420080"/>
            <a:ext cx="3037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r">
              <a:buNone/>
            </a:pPr>
            <a:r>
              <a:rPr lang="pl-PL" sz="1600" dirty="0"/>
              <a:t>Za poprawne rozwiązanie wszystkich punktów w krzyżówce oraz hasła będą nagrody.</a:t>
            </a:r>
          </a:p>
          <a:p>
            <a:pPr marL="109728" indent="0" algn="r">
              <a:buNone/>
            </a:pPr>
            <a:r>
              <a:rPr lang="pl-PL" sz="1600" dirty="0"/>
              <a:t>Odpowiedzi należy wysłać przez </a:t>
            </a:r>
            <a:r>
              <a:rPr lang="pl-PL" sz="1600" dirty="0" err="1"/>
              <a:t>mobiDziennik</a:t>
            </a:r>
            <a:r>
              <a:rPr lang="pl-PL" sz="1600" dirty="0"/>
              <a:t> do Pani Magdy </a:t>
            </a:r>
            <a:r>
              <a:rPr lang="pl-PL" sz="1600" dirty="0" err="1"/>
              <a:t>Witak</a:t>
            </a:r>
            <a:r>
              <a:rPr lang="pl-PL" sz="1600" dirty="0"/>
              <a:t> do 28 </a:t>
            </a:r>
            <a:r>
              <a:rPr lang="pl-PL" sz="1600" dirty="0" smtClean="0"/>
              <a:t>marca </a:t>
            </a:r>
            <a:r>
              <a:rPr lang="pl-PL" sz="1600" dirty="0"/>
              <a:t>br.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3247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342313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0359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-31986" y="1484784"/>
            <a:ext cx="91440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200" dirty="0" smtClean="0">
                <a:solidFill>
                  <a:schemeClr val="accent4">
                    <a:lumMod val="75000"/>
                  </a:schemeClr>
                </a:solidFill>
              </a:rPr>
              <a:t>Link do ankiety</a:t>
            </a:r>
          </a:p>
          <a:p>
            <a:pPr marL="109728" indent="0" algn="ctr">
              <a:buNone/>
            </a:pPr>
            <a:r>
              <a:rPr lang="pl-PL" sz="2800" dirty="0">
                <a:solidFill>
                  <a:schemeClr val="accent1"/>
                </a:solidFill>
              </a:rPr>
              <a:t>https://docs.google.com/forms/d/e/1FAIpQLScv31iIaN1CYpQUQZ4297ef86IEdS0jt9aAMjjWEllcFzx7XQ/viewform?usp=sf_link</a:t>
            </a:r>
            <a:r>
              <a:rPr lang="pl-PL" sz="2800" dirty="0"/>
              <a:t>– </a:t>
            </a:r>
            <a:r>
              <a:rPr lang="pl-PL" sz="2800" dirty="0" smtClean="0"/>
              <a:t>dla chłopaków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>
                <a:hlinkClick r:id="rId2"/>
              </a:rPr>
              <a:t>https://</a:t>
            </a:r>
            <a:r>
              <a:rPr lang="pl-PL" sz="2800" dirty="0" smtClean="0">
                <a:hlinkClick r:id="rId2"/>
              </a:rPr>
              <a:t>docs.google.com/forms/d/1pgBIUQ2MWNJGwSqpGuESecB8jtRAVy_cAI1BEZk5R2I/viewform?edit_requested=true</a:t>
            </a:r>
            <a:r>
              <a:rPr lang="pl-PL" sz="2800" dirty="0" smtClean="0"/>
              <a:t> – dla wszystkich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Berlin Sans FB Demi" pitchFamily="34" charset="0"/>
              </a:rPr>
              <a:t>Ankieta</a:t>
            </a:r>
            <a:endParaRPr lang="pl-PL" sz="5400" dirty="0">
              <a:latin typeface="Berlin Sans FB Demi" pitchFamily="34" charset="0"/>
            </a:endParaRP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-838231" y="4869160"/>
            <a:ext cx="9950245" cy="168973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pl-PL" sz="2400" dirty="0" smtClean="0">
                <a:latin typeface="Berlin Sans FB Demi" pitchFamily="34" charset="0"/>
              </a:rPr>
              <a:t>Link należy skopiować i wkleić w wyszukiwarkę</a:t>
            </a:r>
            <a:endParaRPr lang="pl-PL" sz="2400" dirty="0">
              <a:latin typeface="Berlin Sans FB Demi" pitchFamily="34" charset="0"/>
            </a:endParaRPr>
          </a:p>
        </p:txBody>
      </p:sp>
      <p:sp>
        <p:nvSpPr>
          <p:cNvPr id="6" name="Tytuł 2"/>
          <p:cNvSpPr txBox="1">
            <a:spLocks/>
          </p:cNvSpPr>
          <p:nvPr/>
        </p:nvSpPr>
        <p:spPr>
          <a:xfrm>
            <a:off x="977699" y="6138548"/>
            <a:ext cx="8134315" cy="43204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Ankiety opracowali: </a:t>
            </a:r>
          </a:p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E. Musiała, D. Fryc i O. Sikora </a:t>
            </a:r>
            <a:endParaRPr lang="pl-PL" sz="2800" dirty="0">
              <a:solidFill>
                <a:schemeClr val="accent1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982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9387" y="962726"/>
            <a:ext cx="9144000" cy="4450506"/>
          </a:xfrm>
        </p:spPr>
        <p:txBody>
          <a:bodyPr>
            <a:normAutofit/>
          </a:bodyPr>
          <a:lstStyle/>
          <a:p>
            <a:pPr algn="ctr"/>
            <a:r>
              <a:rPr lang="pl-PL" sz="3900" dirty="0" smtClean="0">
                <a:latin typeface="Berlin Sans FB Demi" pitchFamily="34" charset="0"/>
              </a:rPr>
              <a:t>Dzień Żołnierzy Wyklętych – 1 marca</a:t>
            </a:r>
            <a:br>
              <a:rPr lang="pl-PL" sz="3900" dirty="0" smtClean="0">
                <a:latin typeface="Berlin Sans FB Demi" pitchFamily="34" charset="0"/>
              </a:rPr>
            </a:br>
            <a:r>
              <a:rPr lang="pl-PL" sz="3900" dirty="0" smtClean="0">
                <a:latin typeface="Berlin Sans FB Demi" pitchFamily="34" charset="0"/>
              </a:rPr>
              <a:t>Dzień Kobiet – 8 marca</a:t>
            </a:r>
            <a:br>
              <a:rPr lang="pl-PL" sz="3900" dirty="0" smtClean="0">
                <a:latin typeface="Berlin Sans FB Demi" pitchFamily="34" charset="0"/>
              </a:rPr>
            </a:br>
            <a:r>
              <a:rPr lang="pl-PL" sz="3900" dirty="0">
                <a:latin typeface="Berlin Sans FB Demi" pitchFamily="34" charset="0"/>
              </a:rPr>
              <a:t>Dzień </a:t>
            </a:r>
            <a:r>
              <a:rPr lang="pl-PL" sz="3900" dirty="0" smtClean="0">
                <a:latin typeface="Berlin Sans FB Demi" pitchFamily="34" charset="0"/>
              </a:rPr>
              <a:t>Mężczyzn </a:t>
            </a:r>
            <a:r>
              <a:rPr lang="pl-PL" sz="3900" dirty="0">
                <a:latin typeface="Berlin Sans FB Demi" pitchFamily="34" charset="0"/>
              </a:rPr>
              <a:t>– </a:t>
            </a:r>
            <a:r>
              <a:rPr lang="pl-PL" sz="3900" dirty="0" smtClean="0">
                <a:latin typeface="Berlin Sans FB Demi" pitchFamily="34" charset="0"/>
              </a:rPr>
              <a:t>10 </a:t>
            </a:r>
            <a:r>
              <a:rPr lang="pl-PL" sz="3900" dirty="0" smtClean="0">
                <a:latin typeface="Berlin Sans FB Demi" pitchFamily="34" charset="0"/>
              </a:rPr>
              <a:t>marca</a:t>
            </a:r>
            <a:r>
              <a:rPr lang="pl-PL" sz="3900" dirty="0" smtClean="0">
                <a:latin typeface="Berlin Sans FB Demi" pitchFamily="34" charset="0"/>
              </a:rPr>
              <a:t/>
            </a:r>
            <a:br>
              <a:rPr lang="pl-PL" sz="3900" dirty="0" smtClean="0">
                <a:latin typeface="Berlin Sans FB Demi" pitchFamily="34" charset="0"/>
              </a:rPr>
            </a:br>
            <a:r>
              <a:rPr lang="pl-PL" sz="3900" dirty="0" smtClean="0">
                <a:latin typeface="Berlin Sans FB Demi" pitchFamily="34" charset="0"/>
              </a:rPr>
              <a:t>Wielki Post</a:t>
            </a:r>
            <a:r>
              <a:rPr lang="pl-PL" sz="3900" dirty="0">
                <a:latin typeface="Berlin Sans FB Demi" pitchFamily="34" charset="0"/>
              </a:rPr>
              <a:t/>
            </a:r>
            <a:br>
              <a:rPr lang="pl-PL" sz="3900" dirty="0">
                <a:latin typeface="Berlin Sans FB Demi" pitchFamily="34" charset="0"/>
              </a:rPr>
            </a:br>
            <a:endParaRPr lang="pl-PL" sz="3900" dirty="0">
              <a:latin typeface="Berlin Sans FB Demi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332656"/>
            <a:ext cx="2520280" cy="126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71507"/>
            <a:ext cx="2590450" cy="147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756" y="3670878"/>
            <a:ext cx="1949184" cy="1843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08047"/>
            <a:ext cx="27146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295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1340767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Żołnierze </a:t>
            </a:r>
            <a:r>
              <a:rPr lang="pl-PL" dirty="0"/>
              <a:t>wyklęci, żołnierze niezłomni, polskie powojenne podziemie niepodległościowe i antykomunistyczne – antykomunistyczny, niepodległościowy ruch partyzancki, stawiający opór sowietyzacji Polski i podporządkowaniu jej ZSRR, toczący walkę ze służbami bezpieczeństwa ZSRR i podporządkowanymi im służbami w Polsce</a:t>
            </a:r>
            <a:r>
              <a:rPr lang="pl-PL" dirty="0" smtClean="0"/>
              <a:t>.</a:t>
            </a:r>
            <a:r>
              <a:rPr lang="pl-PL" dirty="0"/>
              <a:t> </a:t>
            </a:r>
            <a:r>
              <a:rPr lang="pl-PL" dirty="0" smtClean="0"/>
              <a:t>Czas:</a:t>
            </a:r>
            <a:r>
              <a:rPr lang="pl-PL" b="1" dirty="0"/>
              <a:t> </a:t>
            </a:r>
            <a:r>
              <a:rPr lang="pl-PL" dirty="0"/>
              <a:t>1944–1947 (ostatni ukrywający się partyzant zginął w walce w 1963 roku)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9512" y="188640"/>
            <a:ext cx="55098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Zołnierze wykleci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190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87477"/>
            <a:ext cx="171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76405" y="3336248"/>
            <a:ext cx="5691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Narodowy Dzień Pamięci „Żołnierzy Wyklętych” – polskie święto państwowe obchodzone corocznie 1 marca, poświęcone upamiętnieniu żołnierzy antykomunistycznego i niepodległościowego podziemia. Święto nie jest dniem wolnym od pracy.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22016"/>
            <a:ext cx="2668064" cy="1837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941168"/>
            <a:ext cx="2520280" cy="126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Prostokąt 8"/>
          <p:cNvSpPr/>
          <p:nvPr/>
        </p:nvSpPr>
        <p:spPr>
          <a:xfrm>
            <a:off x="2855778" y="6306234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</a:t>
            </a:r>
            <a:r>
              <a:rPr lang="pl-PL" sz="2800" dirty="0">
                <a:solidFill>
                  <a:schemeClr val="accent1"/>
                </a:solidFill>
                <a:latin typeface="Berlin Sans FB Demi" pitchFamily="34" charset="0"/>
              </a:rPr>
              <a:t>: </a:t>
            </a:r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E</a:t>
            </a:r>
            <a:r>
              <a:rPr lang="pl-PL" sz="2800" dirty="0">
                <a:solidFill>
                  <a:schemeClr val="accent1"/>
                </a:solidFill>
                <a:latin typeface="Berlin Sans FB Demi" pitchFamily="34" charset="0"/>
              </a:rPr>
              <a:t>. Musiała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76405" y="68294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0" y="6490688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Źródło-Wikipedia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4926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9636" y="1111970"/>
            <a:ext cx="88568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Dzień Kobiet – coroczne święto obchodzone 8 marca od 1910 roku. Pierwszy dzień kobiet obchodzony był 28 lutego 1909 roku ustanowiony przez Socjalistyczną Partię Ameryki po zamieszkach i strajkach w Nowym Jorku. Początki Międzynarodowego Dnia Kobiet wywodzą się z ruch</a:t>
            </a:r>
            <a:r>
              <a:rPr lang="en-US" dirty="0"/>
              <a:t>ów robotniczych w Ameryce Północnej i Europie. Prawdopodobnie doszło do pomieszania faktów, gdyż 8 marca 1908 roku na ulicach Nowego Jorku odbył się marsz 15 tys. Pracownic zakładów odzieżowych, domagających się praw politycznych i ekonomicznych dla kobiet. Zainspirowane tym marszem pracownice zakładów odzieżowych (głównie imigrantki) podjęły trzymiesięczny strajk zimą na przełomie 1909 i 1910 roku przeciwko wyzyskującym je właścicielom fabryk, tzw. „Powstanie dwudziestu tysięcy”.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9512" y="188640"/>
            <a:ext cx="41312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Dzien Kobiet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59688" y="-49089"/>
            <a:ext cx="385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chemeClr val="tx2"/>
                </a:solidFill>
                <a:latin typeface="Berlin Sans FB Demi" pitchFamily="34" charset="0"/>
              </a:rPr>
              <a:t>,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9120"/>
            <a:ext cx="3396060" cy="1932438"/>
          </a:xfrm>
          <a:prstGeom prst="rect">
            <a:avLst/>
          </a:prstGeom>
          <a:ln w="228600" cap="sq" cmpd="thickThin">
            <a:solidFill>
              <a:srgbClr val="FF99C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092188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61453" y="99019"/>
            <a:ext cx="88924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err="1"/>
              <a:t>Dzień</a:t>
            </a:r>
            <a:r>
              <a:rPr lang="en-US" sz="1900" dirty="0"/>
              <a:t> </a:t>
            </a:r>
            <a:r>
              <a:rPr lang="en-US" sz="1900" dirty="0" err="1"/>
              <a:t>Kobiet</a:t>
            </a:r>
            <a:r>
              <a:rPr lang="en-US" sz="1900" dirty="0"/>
              <a:t> jest </a:t>
            </a:r>
            <a:r>
              <a:rPr lang="en-US" sz="1900" dirty="0" err="1"/>
              <a:t>obecnie</a:t>
            </a:r>
            <a:r>
              <a:rPr lang="en-US" sz="1900" dirty="0"/>
              <a:t> </a:t>
            </a:r>
            <a:r>
              <a:rPr lang="en-US" sz="1900" dirty="0" err="1"/>
              <a:t>oficjalnym</a:t>
            </a:r>
            <a:r>
              <a:rPr lang="en-US" sz="1900" dirty="0"/>
              <a:t> </a:t>
            </a:r>
            <a:r>
              <a:rPr lang="en-US" sz="1900" dirty="0" err="1"/>
              <a:t>świętem</a:t>
            </a:r>
            <a:r>
              <a:rPr lang="en-US" sz="1900" dirty="0"/>
              <a:t> w </a:t>
            </a:r>
            <a:r>
              <a:rPr lang="en-US" sz="1900" dirty="0" err="1"/>
              <a:t>Albanii</a:t>
            </a:r>
            <a:r>
              <a:rPr lang="en-US" sz="1900" dirty="0"/>
              <a:t>, </a:t>
            </a:r>
            <a:r>
              <a:rPr lang="en-US" sz="1900" dirty="0" err="1"/>
              <a:t>Algierii</a:t>
            </a:r>
            <a:r>
              <a:rPr lang="en-US" sz="1900" dirty="0"/>
              <a:t>, </a:t>
            </a:r>
            <a:r>
              <a:rPr lang="en-US" sz="1900" dirty="0" err="1"/>
              <a:t>Armenii</a:t>
            </a:r>
            <a:r>
              <a:rPr lang="en-US" sz="1900" dirty="0"/>
              <a:t>, </a:t>
            </a:r>
            <a:r>
              <a:rPr lang="en-US" sz="1900" dirty="0" err="1"/>
              <a:t>Azerbejdżanie</a:t>
            </a:r>
            <a:r>
              <a:rPr lang="en-US" sz="1900" dirty="0"/>
              <a:t>, </a:t>
            </a:r>
            <a:r>
              <a:rPr lang="en-US" sz="1900" dirty="0" err="1"/>
              <a:t>Białorusi</a:t>
            </a:r>
            <a:r>
              <a:rPr lang="en-US" sz="1900" dirty="0"/>
              <a:t>, </a:t>
            </a:r>
            <a:r>
              <a:rPr lang="en-US" sz="1900" dirty="0" err="1"/>
              <a:t>Bośni</a:t>
            </a:r>
            <a:r>
              <a:rPr lang="en-US" sz="1900" dirty="0"/>
              <a:t> i </a:t>
            </a:r>
            <a:r>
              <a:rPr lang="en-US" sz="1900" dirty="0" err="1"/>
              <a:t>Hercegowinie</a:t>
            </a:r>
            <a:r>
              <a:rPr lang="en-US" sz="1900" dirty="0"/>
              <a:t>, </a:t>
            </a:r>
            <a:r>
              <a:rPr lang="en-US" sz="1900" dirty="0" err="1"/>
              <a:t>Brazylii</a:t>
            </a:r>
            <a:r>
              <a:rPr lang="en-US" sz="1900" dirty="0"/>
              <a:t>, </a:t>
            </a:r>
            <a:r>
              <a:rPr lang="en-US" sz="1900" dirty="0" err="1"/>
              <a:t>Bułgarii</a:t>
            </a:r>
            <a:r>
              <a:rPr lang="en-US" sz="1900" dirty="0"/>
              <a:t>, Burkina Faso, </a:t>
            </a:r>
            <a:r>
              <a:rPr lang="en-US" sz="1900" dirty="0" err="1"/>
              <a:t>Kamerunie</a:t>
            </a:r>
            <a:r>
              <a:rPr lang="en-US" sz="1900" dirty="0"/>
              <a:t>, </a:t>
            </a:r>
            <a:r>
              <a:rPr lang="en-US" sz="1900" dirty="0" err="1"/>
              <a:t>Chinach</a:t>
            </a:r>
            <a:r>
              <a:rPr lang="en-US" sz="1900" dirty="0"/>
              <a:t>, </a:t>
            </a:r>
            <a:r>
              <a:rPr lang="en-US" sz="1900" dirty="0" err="1"/>
              <a:t>Kubie</a:t>
            </a:r>
            <a:r>
              <a:rPr lang="en-US" sz="1900" dirty="0"/>
              <a:t>, </a:t>
            </a:r>
            <a:r>
              <a:rPr lang="en-US" sz="1900" dirty="0" err="1"/>
              <a:t>Laosie</a:t>
            </a:r>
            <a:r>
              <a:rPr lang="en-US" sz="1900" dirty="0"/>
              <a:t>, </a:t>
            </a:r>
            <a:r>
              <a:rPr lang="en-US" sz="1900" dirty="0" err="1"/>
              <a:t>Kazachstanie</a:t>
            </a:r>
            <a:r>
              <a:rPr lang="en-US" sz="1900" dirty="0"/>
              <a:t>, </a:t>
            </a:r>
            <a:r>
              <a:rPr lang="en-US" sz="1900" dirty="0" err="1"/>
              <a:t>Kirgistanie</a:t>
            </a:r>
            <a:r>
              <a:rPr lang="en-US" sz="1900" dirty="0"/>
              <a:t>, </a:t>
            </a:r>
            <a:r>
              <a:rPr lang="en-US" sz="1900" dirty="0" err="1"/>
              <a:t>Macedonii</a:t>
            </a:r>
            <a:r>
              <a:rPr lang="en-US" sz="1900" dirty="0"/>
              <a:t>, </a:t>
            </a:r>
            <a:r>
              <a:rPr lang="en-US" sz="1900" dirty="0" err="1"/>
              <a:t>Mołdawii</a:t>
            </a:r>
            <a:r>
              <a:rPr lang="en-US" sz="1900" dirty="0"/>
              <a:t>, </a:t>
            </a:r>
            <a:r>
              <a:rPr lang="en-US" sz="1900" dirty="0" err="1"/>
              <a:t>Mongolii</a:t>
            </a:r>
            <a:r>
              <a:rPr lang="en-US" sz="1900" dirty="0"/>
              <a:t>, </a:t>
            </a:r>
            <a:r>
              <a:rPr lang="en-US" sz="1900" dirty="0" err="1"/>
              <a:t>Czarnogórze</a:t>
            </a:r>
            <a:r>
              <a:rPr lang="en-US" sz="1900" dirty="0"/>
              <a:t>, </a:t>
            </a:r>
            <a:r>
              <a:rPr lang="en-US" sz="1900" dirty="0" err="1"/>
              <a:t>Polsce</a:t>
            </a:r>
            <a:r>
              <a:rPr lang="en-US" sz="1900" dirty="0"/>
              <a:t>, </a:t>
            </a:r>
            <a:r>
              <a:rPr lang="en-US" sz="1900" dirty="0" err="1"/>
              <a:t>Rumunii</a:t>
            </a:r>
            <a:r>
              <a:rPr lang="en-US" sz="1900" dirty="0"/>
              <a:t>, </a:t>
            </a:r>
            <a:r>
              <a:rPr lang="en-US" sz="1900" dirty="0" err="1"/>
              <a:t>Rosji</a:t>
            </a:r>
            <a:r>
              <a:rPr lang="en-US" sz="1900" dirty="0"/>
              <a:t>, </a:t>
            </a:r>
            <a:r>
              <a:rPr lang="en-US" sz="1900" dirty="0" err="1"/>
              <a:t>Serbii</a:t>
            </a:r>
            <a:r>
              <a:rPr lang="en-US" sz="1900" dirty="0"/>
              <a:t>, </a:t>
            </a:r>
            <a:r>
              <a:rPr lang="en-US" sz="1900" dirty="0" err="1"/>
              <a:t>Tadżykistanie</a:t>
            </a:r>
            <a:r>
              <a:rPr lang="en-US" sz="1900" dirty="0"/>
              <a:t>, </a:t>
            </a:r>
            <a:r>
              <a:rPr lang="en-US" sz="1900" dirty="0" err="1"/>
              <a:t>Ukrainie</a:t>
            </a:r>
            <a:r>
              <a:rPr lang="en-US" sz="1900" dirty="0"/>
              <a:t>, </a:t>
            </a:r>
            <a:r>
              <a:rPr lang="en-US" sz="1900" dirty="0" err="1"/>
              <a:t>Uzbekistanie</a:t>
            </a:r>
            <a:r>
              <a:rPr lang="en-US" sz="1900" dirty="0"/>
              <a:t>, </a:t>
            </a:r>
            <a:r>
              <a:rPr lang="en-US" sz="1900" dirty="0" err="1"/>
              <a:t>Wietnamie</a:t>
            </a:r>
            <a:r>
              <a:rPr lang="en-US" sz="1900" dirty="0"/>
              <a:t>, </a:t>
            </a:r>
            <a:r>
              <a:rPr lang="en-US" sz="1900" dirty="0" err="1"/>
              <a:t>Włoszech</a:t>
            </a:r>
            <a:r>
              <a:rPr lang="en-US" sz="1900" dirty="0"/>
              <a:t>, </a:t>
            </a:r>
            <a:r>
              <a:rPr lang="en-US" sz="1900" dirty="0" err="1"/>
              <a:t>Zambii</a:t>
            </a:r>
            <a:r>
              <a:rPr lang="en-US" sz="1900" dirty="0"/>
              <a:t> i </a:t>
            </a:r>
            <a:r>
              <a:rPr lang="en-US" sz="1900" dirty="0" err="1"/>
              <a:t>Tunezji</a:t>
            </a:r>
            <a:r>
              <a:rPr lang="en-US" sz="1900" dirty="0"/>
              <a:t>. </a:t>
            </a:r>
            <a:r>
              <a:rPr lang="en-US" sz="1900" dirty="0" err="1"/>
              <a:t>Mężczyźni</a:t>
            </a:r>
            <a:r>
              <a:rPr lang="en-US" sz="1900" dirty="0"/>
              <a:t> </a:t>
            </a:r>
            <a:r>
              <a:rPr lang="en-US" sz="1900" dirty="0" err="1"/>
              <a:t>wręczają</a:t>
            </a:r>
            <a:r>
              <a:rPr lang="en-US" sz="1900" dirty="0"/>
              <a:t> </a:t>
            </a:r>
            <a:r>
              <a:rPr lang="en-US" sz="1900" dirty="0" err="1"/>
              <a:t>wtedy</a:t>
            </a:r>
            <a:r>
              <a:rPr lang="en-US" sz="1900" dirty="0"/>
              <a:t> </a:t>
            </a:r>
            <a:r>
              <a:rPr lang="en-US" sz="1900" dirty="0" err="1"/>
              <a:t>znajomym</a:t>
            </a:r>
            <a:r>
              <a:rPr lang="en-US" sz="1900" dirty="0"/>
              <a:t> </a:t>
            </a:r>
            <a:r>
              <a:rPr lang="en-US" sz="1900" dirty="0" err="1"/>
              <a:t>kobietom</a:t>
            </a:r>
            <a:r>
              <a:rPr lang="en-US" sz="1900" dirty="0"/>
              <a:t> – </a:t>
            </a:r>
            <a:r>
              <a:rPr lang="en-US" sz="1900" dirty="0" err="1"/>
              <a:t>matkom</a:t>
            </a:r>
            <a:r>
              <a:rPr lang="en-US" sz="1900" dirty="0"/>
              <a:t>, </a:t>
            </a:r>
            <a:r>
              <a:rPr lang="en-US" sz="1900" dirty="0" err="1"/>
              <a:t>żonom</a:t>
            </a:r>
            <a:r>
              <a:rPr lang="en-US" sz="1900" dirty="0"/>
              <a:t>, </a:t>
            </a:r>
            <a:r>
              <a:rPr lang="en-US" sz="1900" dirty="0" err="1"/>
              <a:t>partnerkom</a:t>
            </a:r>
            <a:r>
              <a:rPr lang="en-US" sz="1900" dirty="0"/>
              <a:t>, </a:t>
            </a:r>
            <a:r>
              <a:rPr lang="en-US" sz="1900" dirty="0" err="1"/>
              <a:t>koleżankom</a:t>
            </a:r>
            <a:r>
              <a:rPr lang="en-US" sz="1900" dirty="0"/>
              <a:t> </a:t>
            </a:r>
            <a:r>
              <a:rPr lang="en-US" sz="1900" dirty="0" err="1"/>
              <a:t>kwiaty</a:t>
            </a:r>
            <a:r>
              <a:rPr lang="en-US" sz="1900" dirty="0"/>
              <a:t> i </a:t>
            </a:r>
            <a:r>
              <a:rPr lang="en-US" sz="1900" dirty="0" err="1"/>
              <a:t>drobne</a:t>
            </a:r>
            <a:r>
              <a:rPr lang="en-US" sz="1900" dirty="0"/>
              <a:t> </a:t>
            </a:r>
            <a:r>
              <a:rPr lang="en-US" sz="1900" dirty="0" err="1"/>
              <a:t>podarunki</a:t>
            </a:r>
            <a:r>
              <a:rPr lang="en-US" sz="1900" dirty="0"/>
              <a:t>. W </a:t>
            </a:r>
            <a:r>
              <a:rPr lang="en-US" sz="1900" dirty="0" err="1"/>
              <a:t>niektórych</a:t>
            </a:r>
            <a:r>
              <a:rPr lang="en-US" sz="1900" dirty="0"/>
              <a:t> </a:t>
            </a:r>
            <a:r>
              <a:rPr lang="en-US" sz="1900" dirty="0" err="1"/>
              <a:t>krajach</a:t>
            </a:r>
            <a:r>
              <a:rPr lang="en-US" sz="1900" dirty="0"/>
              <a:t> (</a:t>
            </a:r>
            <a:r>
              <a:rPr lang="en-US" sz="1900" dirty="0" err="1"/>
              <a:t>jak</a:t>
            </a:r>
            <a:r>
              <a:rPr lang="en-US" sz="1900" dirty="0"/>
              <a:t> </a:t>
            </a:r>
            <a:r>
              <a:rPr lang="en-US" sz="1900" dirty="0" err="1"/>
              <a:t>Rumunia</a:t>
            </a:r>
            <a:r>
              <a:rPr lang="en-US" sz="1900" dirty="0"/>
              <a:t>) </a:t>
            </a:r>
            <a:r>
              <a:rPr lang="en-US" sz="1900" dirty="0" err="1"/>
              <a:t>dzień</a:t>
            </a:r>
            <a:r>
              <a:rPr lang="en-US" sz="1900" dirty="0"/>
              <a:t> ten jest </a:t>
            </a:r>
            <a:r>
              <a:rPr lang="en-US" sz="1900" dirty="0" err="1"/>
              <a:t>równoważny</a:t>
            </a:r>
            <a:r>
              <a:rPr lang="en-US" sz="1900" dirty="0"/>
              <a:t> z </a:t>
            </a:r>
            <a:r>
              <a:rPr lang="en-US" sz="1900" dirty="0" err="1"/>
              <a:t>dniem</a:t>
            </a:r>
            <a:r>
              <a:rPr lang="en-US" sz="1900" dirty="0"/>
              <a:t> </a:t>
            </a:r>
            <a:r>
              <a:rPr lang="en-US" sz="1900" dirty="0" err="1"/>
              <a:t>matki</a:t>
            </a:r>
            <a:r>
              <a:rPr lang="en-US" sz="1900" dirty="0"/>
              <a:t>, </a:t>
            </a:r>
            <a:r>
              <a:rPr lang="en-US" sz="1900" dirty="0" err="1"/>
              <a:t>podczas</a:t>
            </a:r>
            <a:r>
              <a:rPr lang="en-US" sz="1900" dirty="0"/>
              <a:t> </a:t>
            </a:r>
            <a:r>
              <a:rPr lang="en-US" sz="1900" dirty="0" err="1"/>
              <a:t>którego</a:t>
            </a:r>
            <a:r>
              <a:rPr lang="en-US" sz="1900" dirty="0"/>
              <a:t> </a:t>
            </a:r>
            <a:r>
              <a:rPr lang="en-US" sz="1900" dirty="0" err="1"/>
              <a:t>dzieci</a:t>
            </a:r>
            <a:r>
              <a:rPr lang="en-US" sz="1900" dirty="0"/>
              <a:t> </a:t>
            </a:r>
            <a:r>
              <a:rPr lang="en-US" sz="1900" dirty="0" err="1"/>
              <a:t>ofiarują</a:t>
            </a:r>
            <a:r>
              <a:rPr lang="en-US" sz="1900" dirty="0"/>
              <a:t> </a:t>
            </a:r>
            <a:r>
              <a:rPr lang="en-US" sz="1900" dirty="0" err="1"/>
              <a:t>drobne</a:t>
            </a:r>
            <a:r>
              <a:rPr lang="en-US" sz="1900" dirty="0"/>
              <a:t> </a:t>
            </a:r>
            <a:r>
              <a:rPr lang="en-US" sz="1900" dirty="0" err="1"/>
              <a:t>prezenty</a:t>
            </a:r>
            <a:r>
              <a:rPr lang="en-US" sz="1900" dirty="0"/>
              <a:t> </a:t>
            </a:r>
            <a:r>
              <a:rPr lang="en-US" sz="1900" dirty="0" err="1"/>
              <a:t>swoim</a:t>
            </a:r>
            <a:r>
              <a:rPr lang="en-US" sz="1900" dirty="0"/>
              <a:t> </a:t>
            </a:r>
            <a:r>
              <a:rPr lang="en-US" sz="1900" dirty="0" err="1"/>
              <a:t>matkom</a:t>
            </a:r>
            <a:r>
              <a:rPr lang="en-US" sz="1900" dirty="0"/>
              <a:t> i </a:t>
            </a:r>
            <a:r>
              <a:rPr lang="en-US" sz="1900" dirty="0" err="1"/>
              <a:t>babciom.We</a:t>
            </a:r>
            <a:r>
              <a:rPr lang="en-US" sz="1900" dirty="0"/>
              <a:t> </a:t>
            </a:r>
            <a:r>
              <a:rPr lang="en-US" sz="1900" dirty="0" err="1"/>
              <a:t>Włoszech</a:t>
            </a:r>
            <a:r>
              <a:rPr lang="en-US" sz="1900" dirty="0"/>
              <a:t> </a:t>
            </a:r>
            <a:r>
              <a:rPr lang="en-US" sz="1900" dirty="0" err="1"/>
              <a:t>kobiety</a:t>
            </a:r>
            <a:r>
              <a:rPr lang="en-US" sz="1900" dirty="0"/>
              <a:t> </a:t>
            </a:r>
            <a:r>
              <a:rPr lang="en-US" sz="1900" dirty="0" err="1"/>
              <a:t>obdarowywane</a:t>
            </a:r>
            <a:r>
              <a:rPr lang="en-US" sz="1900" dirty="0"/>
              <a:t> </a:t>
            </a:r>
            <a:r>
              <a:rPr lang="en-US" sz="1900" dirty="0" err="1"/>
              <a:t>są</a:t>
            </a:r>
            <a:r>
              <a:rPr lang="en-US" sz="1900" dirty="0"/>
              <a:t> </a:t>
            </a:r>
            <a:r>
              <a:rPr lang="en-US" sz="1900" dirty="0" err="1"/>
              <a:t>gałązkami</a:t>
            </a:r>
            <a:r>
              <a:rPr lang="en-US" sz="1900" dirty="0"/>
              <a:t> </a:t>
            </a:r>
            <a:r>
              <a:rPr lang="en-US" sz="1900" dirty="0" err="1"/>
              <a:t>akacji</a:t>
            </a:r>
            <a:r>
              <a:rPr lang="en-US" sz="1900" dirty="0"/>
              <a:t> </a:t>
            </a:r>
            <a:r>
              <a:rPr lang="en-US" sz="1900" dirty="0" err="1"/>
              <a:t>srebrzystej</a:t>
            </a:r>
            <a:r>
              <a:rPr lang="en-US" sz="1900" dirty="0"/>
              <a:t>. </a:t>
            </a:r>
            <a:r>
              <a:rPr lang="en-US" sz="1900" dirty="0" err="1"/>
              <a:t>Akacje</a:t>
            </a:r>
            <a:r>
              <a:rPr lang="en-US" sz="1900" dirty="0"/>
              <a:t> </a:t>
            </a:r>
            <a:r>
              <a:rPr lang="en-US" sz="1900" dirty="0" err="1"/>
              <a:t>srebrzyste</a:t>
            </a:r>
            <a:r>
              <a:rPr lang="en-US" sz="1900" dirty="0"/>
              <a:t> i </a:t>
            </a:r>
            <a:r>
              <a:rPr lang="en-US" sz="1900" dirty="0" err="1"/>
              <a:t>czekolada</a:t>
            </a:r>
            <a:r>
              <a:rPr lang="en-US" sz="1900" dirty="0"/>
              <a:t> </a:t>
            </a:r>
            <a:r>
              <a:rPr lang="en-US" sz="1900" dirty="0" err="1"/>
              <a:t>są</a:t>
            </a:r>
            <a:r>
              <a:rPr lang="en-US" sz="1900" dirty="0"/>
              <a:t> </a:t>
            </a:r>
            <a:r>
              <a:rPr lang="en-US" sz="1900" dirty="0" err="1"/>
              <a:t>także</a:t>
            </a:r>
            <a:r>
              <a:rPr lang="en-US" sz="1900" dirty="0"/>
              <a:t> </a:t>
            </a:r>
            <a:r>
              <a:rPr lang="en-US" sz="1900" dirty="0" err="1"/>
              <a:t>najczęstszym</a:t>
            </a:r>
            <a:r>
              <a:rPr lang="en-US" sz="1900" dirty="0"/>
              <a:t> </a:t>
            </a:r>
            <a:r>
              <a:rPr lang="en-US" sz="1900" dirty="0" err="1"/>
              <a:t>prezentem</a:t>
            </a:r>
            <a:r>
              <a:rPr lang="en-US" sz="1900" dirty="0"/>
              <a:t> w </a:t>
            </a:r>
            <a:r>
              <a:rPr lang="en-US" sz="1900" dirty="0" err="1"/>
              <a:t>Rosji</a:t>
            </a:r>
            <a:r>
              <a:rPr lang="en-US" sz="1900" dirty="0"/>
              <a:t>.</a:t>
            </a:r>
            <a:endParaRPr lang="pl-PL" sz="1900" dirty="0"/>
          </a:p>
          <a:p>
            <a:r>
              <a:rPr lang="en-US" sz="1900" dirty="0"/>
              <a:t>W </a:t>
            </a:r>
            <a:r>
              <a:rPr lang="en-US" sz="1900" dirty="0" err="1"/>
              <a:t>Bośni</a:t>
            </a:r>
            <a:r>
              <a:rPr lang="en-US" sz="1900" dirty="0"/>
              <a:t> i </a:t>
            </a:r>
            <a:r>
              <a:rPr lang="en-US" sz="1900" dirty="0" err="1"/>
              <a:t>Hercegowinie</a:t>
            </a:r>
            <a:r>
              <a:rPr lang="en-US" sz="1900" dirty="0"/>
              <a:t>, </a:t>
            </a:r>
            <a:r>
              <a:rPr lang="en-US" sz="1900" dirty="0" err="1"/>
              <a:t>Bułgarii</a:t>
            </a:r>
            <a:r>
              <a:rPr lang="en-US" sz="1900" dirty="0"/>
              <a:t>, </a:t>
            </a:r>
            <a:r>
              <a:rPr lang="en-US" sz="1900" dirty="0" err="1"/>
              <a:t>Brazylii</a:t>
            </a:r>
            <a:r>
              <a:rPr lang="en-US" sz="1900" dirty="0"/>
              <a:t>, </a:t>
            </a:r>
            <a:r>
              <a:rPr lang="en-US" sz="1900" dirty="0" err="1"/>
              <a:t>Chorwacji</a:t>
            </a:r>
            <a:r>
              <a:rPr lang="en-US" sz="1900" dirty="0"/>
              <a:t>, </a:t>
            </a:r>
            <a:r>
              <a:rPr lang="en-US" sz="1900" dirty="0" err="1"/>
              <a:t>Czarnogórze</a:t>
            </a:r>
            <a:r>
              <a:rPr lang="en-US" sz="1900" dirty="0"/>
              <a:t>, </a:t>
            </a:r>
            <a:r>
              <a:rPr lang="en-US" sz="1900" dirty="0" err="1"/>
              <a:t>Rumunii</a:t>
            </a:r>
            <a:r>
              <a:rPr lang="en-US" sz="1900" dirty="0"/>
              <a:t>, </a:t>
            </a:r>
            <a:r>
              <a:rPr lang="en-US" sz="1900" dirty="0" err="1"/>
              <a:t>Mołdawii</a:t>
            </a:r>
            <a:r>
              <a:rPr lang="en-US" sz="1900" dirty="0"/>
              <a:t>, </a:t>
            </a:r>
            <a:r>
              <a:rPr lang="en-US" sz="1900" dirty="0" err="1"/>
              <a:t>Macedonii</a:t>
            </a:r>
            <a:r>
              <a:rPr lang="en-US" sz="1900" dirty="0"/>
              <a:t>, </a:t>
            </a:r>
            <a:r>
              <a:rPr lang="en-US" sz="1900" dirty="0" err="1"/>
              <a:t>Słowenii</a:t>
            </a:r>
            <a:r>
              <a:rPr lang="en-US" sz="1900" dirty="0"/>
              <a:t>, </a:t>
            </a:r>
            <a:r>
              <a:rPr lang="en-US" sz="1900" dirty="0" err="1"/>
              <a:t>Serbii</a:t>
            </a:r>
            <a:r>
              <a:rPr lang="en-US" sz="1900" dirty="0"/>
              <a:t> i </a:t>
            </a:r>
            <a:r>
              <a:rPr lang="en-US" sz="1900" dirty="0" err="1"/>
              <a:t>Węgrzech</a:t>
            </a:r>
            <a:r>
              <a:rPr lang="en-US" sz="1900" dirty="0"/>
              <a:t> </a:t>
            </a:r>
            <a:r>
              <a:rPr lang="en-US" sz="1900" dirty="0" err="1"/>
              <a:t>kobiety</a:t>
            </a:r>
            <a:r>
              <a:rPr lang="en-US" sz="1900" dirty="0"/>
              <a:t> </a:t>
            </a:r>
            <a:r>
              <a:rPr lang="en-US" sz="1900" dirty="0" err="1"/>
              <a:t>najczęściej</a:t>
            </a:r>
            <a:r>
              <a:rPr lang="en-US" sz="1900" dirty="0"/>
              <a:t> </a:t>
            </a:r>
            <a:r>
              <a:rPr lang="en-US" sz="1900" dirty="0" err="1"/>
              <a:t>dostają</a:t>
            </a:r>
            <a:r>
              <a:rPr lang="en-US" sz="1900" dirty="0"/>
              <a:t> </a:t>
            </a:r>
            <a:r>
              <a:rPr lang="en-US" sz="1900" dirty="0" err="1"/>
              <a:t>kwiaty</a:t>
            </a:r>
            <a:r>
              <a:rPr lang="en-US" sz="1900" dirty="0"/>
              <a:t>. </a:t>
            </a:r>
            <a:r>
              <a:rPr lang="en-US" sz="1900" dirty="0" err="1"/>
              <a:t>Czasami</a:t>
            </a:r>
            <a:r>
              <a:rPr lang="en-US" sz="1900" dirty="0"/>
              <a:t> </a:t>
            </a:r>
            <a:r>
              <a:rPr lang="en-US" sz="1900" dirty="0" err="1"/>
              <a:t>prezenty</a:t>
            </a:r>
            <a:r>
              <a:rPr lang="en-US" sz="1900" dirty="0"/>
              <a:t> </a:t>
            </a:r>
            <a:r>
              <a:rPr lang="en-US" sz="1900" dirty="0" err="1"/>
              <a:t>ofiarują</a:t>
            </a:r>
            <a:r>
              <a:rPr lang="en-US" sz="1900" dirty="0"/>
              <a:t> </a:t>
            </a:r>
            <a:r>
              <a:rPr lang="en-US" sz="1900" dirty="0" err="1"/>
              <a:t>swoim</a:t>
            </a:r>
            <a:r>
              <a:rPr lang="en-US" sz="1900" dirty="0"/>
              <a:t> </a:t>
            </a:r>
            <a:r>
              <a:rPr lang="en-US" sz="1900" dirty="0" err="1"/>
              <a:t>pracownicom</a:t>
            </a:r>
            <a:r>
              <a:rPr lang="en-US" sz="1900" dirty="0"/>
              <a:t> </a:t>
            </a:r>
            <a:r>
              <a:rPr lang="en-US" sz="1900" dirty="0" err="1"/>
              <a:t>również</a:t>
            </a:r>
            <a:r>
              <a:rPr lang="en-US" sz="1900" dirty="0"/>
              <a:t> </a:t>
            </a:r>
            <a:r>
              <a:rPr lang="en-US" sz="1900" dirty="0" err="1"/>
              <a:t>pracodawcy</a:t>
            </a:r>
            <a:r>
              <a:rPr lang="en-US" sz="1900" dirty="0"/>
              <a:t>. </a:t>
            </a:r>
            <a:r>
              <a:rPr lang="en-US" sz="1900" dirty="0" err="1"/>
              <a:t>Często</a:t>
            </a:r>
            <a:r>
              <a:rPr lang="en-US" sz="1900" dirty="0"/>
              <a:t> </a:t>
            </a:r>
            <a:r>
              <a:rPr lang="en-US" sz="1900" dirty="0" err="1"/>
              <a:t>obdarowane</a:t>
            </a:r>
            <a:r>
              <a:rPr lang="en-US" sz="1900" dirty="0"/>
              <a:t> </a:t>
            </a:r>
            <a:r>
              <a:rPr lang="en-US" sz="1900" dirty="0" err="1"/>
              <a:t>przez</a:t>
            </a:r>
            <a:r>
              <a:rPr lang="en-US" sz="1900" dirty="0"/>
              <a:t> </a:t>
            </a:r>
            <a:r>
              <a:rPr lang="en-US" sz="1900" dirty="0" err="1"/>
              <a:t>swoich</a:t>
            </a:r>
            <a:r>
              <a:rPr lang="en-US" sz="1900" dirty="0"/>
              <a:t> </a:t>
            </a:r>
            <a:r>
              <a:rPr lang="en-US" sz="1900" dirty="0" err="1"/>
              <a:t>uczniów</a:t>
            </a:r>
            <a:r>
              <a:rPr lang="en-US" sz="1900" dirty="0"/>
              <a:t> </a:t>
            </a:r>
            <a:r>
              <a:rPr lang="en-US" sz="1900" dirty="0" err="1"/>
              <a:t>zostają</a:t>
            </a:r>
            <a:r>
              <a:rPr lang="en-US" sz="1900" dirty="0"/>
              <a:t> </a:t>
            </a:r>
            <a:r>
              <a:rPr lang="en-US" sz="1900" dirty="0" err="1"/>
              <a:t>nauczycielki</a:t>
            </a:r>
            <a:r>
              <a:rPr lang="en-US" sz="1900" dirty="0"/>
              <a:t>.</a:t>
            </a:r>
            <a:endParaRPr lang="pl-PL" sz="1900" dirty="0"/>
          </a:p>
          <a:p>
            <a:r>
              <a:rPr lang="en-US" sz="1900" dirty="0"/>
              <a:t>W </a:t>
            </a:r>
            <a:r>
              <a:rPr lang="en-US" sz="1900" dirty="0" err="1"/>
              <a:t>Portugalii</a:t>
            </a:r>
            <a:r>
              <a:rPr lang="en-US" sz="1900" dirty="0"/>
              <a:t> i </a:t>
            </a:r>
            <a:r>
              <a:rPr lang="en-US" sz="1900" dirty="0" err="1"/>
              <a:t>Rumunii</a:t>
            </a:r>
            <a:r>
              <a:rPr lang="en-US" sz="1900" dirty="0"/>
              <a:t> </a:t>
            </a:r>
            <a:r>
              <a:rPr lang="en-US" sz="1900" dirty="0" err="1"/>
              <a:t>często</a:t>
            </a:r>
            <a:r>
              <a:rPr lang="en-US" sz="1900" dirty="0"/>
              <a:t> </a:t>
            </a:r>
            <a:r>
              <a:rPr lang="en-US" sz="1900" dirty="0" err="1"/>
              <a:t>noc</a:t>
            </a:r>
            <a:r>
              <a:rPr lang="en-US" sz="1900" dirty="0"/>
              <a:t> 8 </a:t>
            </a:r>
            <a:r>
              <a:rPr lang="en-US" sz="1900" dirty="0" err="1"/>
              <a:t>marca</a:t>
            </a:r>
            <a:r>
              <a:rPr lang="en-US" sz="1900" dirty="0"/>
              <a:t> </a:t>
            </a:r>
            <a:r>
              <a:rPr lang="en-US" sz="1900" dirty="0" err="1"/>
              <a:t>grupy</a:t>
            </a:r>
            <a:r>
              <a:rPr lang="en-US" sz="1900" dirty="0"/>
              <a:t> </a:t>
            </a:r>
            <a:r>
              <a:rPr lang="en-US" sz="1900" dirty="0" err="1"/>
              <a:t>kobiet</a:t>
            </a:r>
            <a:r>
              <a:rPr lang="en-US" sz="1900" dirty="0"/>
              <a:t> </a:t>
            </a:r>
            <a:r>
              <a:rPr lang="en-US" sz="1900" dirty="0" err="1"/>
              <a:t>świętują</a:t>
            </a:r>
            <a:r>
              <a:rPr lang="en-US" sz="1900" dirty="0"/>
              <a:t> na </a:t>
            </a:r>
            <a:r>
              <a:rPr lang="en-US" sz="1900" dirty="0" err="1"/>
              <a:t>obiadach</a:t>
            </a:r>
            <a:r>
              <a:rPr lang="en-US" sz="1900" dirty="0"/>
              <a:t> i </a:t>
            </a:r>
            <a:r>
              <a:rPr lang="en-US" sz="1900" dirty="0" err="1"/>
              <a:t>przyjęciach</a:t>
            </a:r>
            <a:r>
              <a:rPr lang="en-US" sz="1900" dirty="0"/>
              <a:t> „</a:t>
            </a:r>
            <a:r>
              <a:rPr lang="en-US" sz="1900" dirty="0" err="1"/>
              <a:t>tylko</a:t>
            </a:r>
            <a:r>
              <a:rPr lang="en-US" sz="1900" dirty="0"/>
              <a:t> </a:t>
            </a:r>
            <a:r>
              <a:rPr lang="en-US" sz="1900" dirty="0" err="1"/>
              <a:t>dla</a:t>
            </a:r>
            <a:r>
              <a:rPr lang="en-US" sz="1900" dirty="0"/>
              <a:t> </a:t>
            </a:r>
            <a:r>
              <a:rPr lang="en-US" sz="1900" dirty="0" err="1"/>
              <a:t>pań</a:t>
            </a:r>
            <a:r>
              <a:rPr lang="en-US" sz="1900" dirty="0"/>
              <a:t>”.</a:t>
            </a:r>
            <a:endParaRPr lang="pl-PL" sz="1900" dirty="0"/>
          </a:p>
          <a:p>
            <a:r>
              <a:rPr lang="en-US" sz="1900" dirty="0"/>
              <a:t> </a:t>
            </a:r>
            <a:endParaRPr lang="pl-PL" sz="1900" dirty="0"/>
          </a:p>
          <a:p>
            <a:r>
              <a:rPr lang="pl-PL" dirty="0"/>
              <a:t> 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79304" y="6352751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Opracowała: F. Flourentzou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38268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" y="332656"/>
            <a:ext cx="9144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Z okazji 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Dnia 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Kobiet</a:t>
            </a:r>
          </a:p>
          <a:p>
            <a:pPr algn="ctr"/>
            <a:r>
              <a:rPr lang="pl-PL" sz="3600" dirty="0">
                <a:solidFill>
                  <a:schemeClr val="tx2"/>
                </a:solidFill>
                <a:latin typeface="Berlin Sans FB Demi" pitchFamily="34" charset="0"/>
              </a:rPr>
              <a:t>w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szystkim dziewczynom i naszym 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Nauczycielkom składamy 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najserdeczniejsze zyczenia zdrowia, szczescia oraz spełnienia najskrytszych marzen. Niech kazdy dzien bedzie dla Was </a:t>
            </a:r>
            <a:r>
              <a:rPr lang="pl-PL" sz="3600" dirty="0" smtClean="0">
                <a:solidFill>
                  <a:schemeClr val="tx2"/>
                </a:solidFill>
                <a:latin typeface="Berlin Sans FB Demi" pitchFamily="34" charset="0"/>
              </a:rPr>
              <a:t>wyjatkowy!</a:t>
            </a:r>
            <a:endParaRPr lang="pl-PL" sz="3600" dirty="0" smtClean="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038" y="3861048"/>
            <a:ext cx="2636912" cy="263691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714" y="2178322"/>
            <a:ext cx="80628" cy="5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59592"/>
            <a:ext cx="171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532440" y="250137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Berlin Sans FB Demi" pitchFamily="34" charset="0"/>
              </a:rPr>
              <a:t>,</a:t>
            </a:r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76256" y="2686044"/>
            <a:ext cx="158220" cy="11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2810878" y="3027154"/>
            <a:ext cx="65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/>
                </a:solidFill>
                <a:latin typeface="Berlin Sans FB Demi" pitchFamily="34" charset="0"/>
              </a:rPr>
              <a:t>,</a:t>
            </a:r>
            <a:endParaRPr lang="pl-PL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669" y="3523155"/>
            <a:ext cx="171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747" y="3549526"/>
            <a:ext cx="171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5904536" y="5949279"/>
            <a:ext cx="3098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tx2"/>
                </a:solidFill>
                <a:latin typeface="Berlin Sans FB Demi" pitchFamily="34" charset="0"/>
              </a:rPr>
              <a:t>Dziennikarze szkolni 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  <a:latin typeface="Berlin Sans FB Demi" pitchFamily="34" charset="0"/>
              </a:rPr>
              <a:t>Stolarki. pl</a:t>
            </a:r>
            <a:endParaRPr lang="pl-PL" sz="2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338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188640"/>
            <a:ext cx="50433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Dzien </a:t>
            </a:r>
            <a:r>
              <a:rPr lang="pl-PL" sz="5400" dirty="0" err="1" smtClean="0">
                <a:solidFill>
                  <a:schemeClr val="tx2"/>
                </a:solidFill>
                <a:latin typeface="Berlin Sans FB Demi" pitchFamily="34" charset="0"/>
              </a:rPr>
              <a:t>Mezczyzn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59688" y="-49089"/>
            <a:ext cx="385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chemeClr val="tx2"/>
                </a:solidFill>
                <a:latin typeface="Berlin Sans FB Demi" pitchFamily="34" charset="0"/>
              </a:rPr>
              <a:t>,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350"/>
            <a:ext cx="2190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31" y="887477"/>
            <a:ext cx="171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7"/>
          <p:cNvSpPr/>
          <p:nvPr/>
        </p:nvSpPr>
        <p:spPr>
          <a:xfrm>
            <a:off x="179512" y="1151944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Dzień Mężczyzn w Polsce dosyć powszechnie obchodzony jest </a:t>
            </a:r>
            <a:r>
              <a:rPr lang="pl-PL" sz="2000" dirty="0" smtClean="0"/>
              <a:t>10 marca</a:t>
            </a:r>
            <a:r>
              <a:rPr lang="pl-PL" sz="2000" dirty="0"/>
              <a:t>. Geneza obchodów Dnia </a:t>
            </a:r>
            <a:r>
              <a:rPr lang="pl-PL" sz="2000" dirty="0" smtClean="0"/>
              <a:t>Mężczyzn </a:t>
            </a:r>
            <a:r>
              <a:rPr lang="pl-PL" sz="2000" dirty="0"/>
              <a:t>nie jest </a:t>
            </a:r>
            <a:r>
              <a:rPr lang="pl-PL" sz="2000" dirty="0" smtClean="0"/>
              <a:t>jednoznaczna, </a:t>
            </a:r>
            <a:r>
              <a:rPr lang="pl-PL" sz="2000" dirty="0"/>
              <a:t>czasem pojawiają się teorie, że to dlatego, że 10 marca urodził się Chuck </a:t>
            </a:r>
            <a:r>
              <a:rPr lang="pl-PL" sz="2000" dirty="0" err="1"/>
              <a:t>Noris</a:t>
            </a:r>
            <a:r>
              <a:rPr lang="pl-PL" sz="2000" dirty="0"/>
              <a:t> (właściwie Carlos Rey </a:t>
            </a:r>
            <a:r>
              <a:rPr lang="pl-PL" sz="2000" dirty="0" err="1"/>
              <a:t>Noris</a:t>
            </a:r>
            <a:r>
              <a:rPr lang="pl-PL" sz="2000" dirty="0"/>
              <a:t>) amerykański aktor, najbardziej znany z roli </a:t>
            </a:r>
            <a:r>
              <a:rPr lang="pl-PL" sz="2000" dirty="0" err="1"/>
              <a:t>Cordell</a:t>
            </a:r>
            <a:r>
              <a:rPr lang="pl-PL" sz="2000" dirty="0"/>
              <a:t> </a:t>
            </a:r>
            <a:r>
              <a:rPr lang="pl-PL" sz="2000" dirty="0" err="1"/>
              <a:t>Wallkera</a:t>
            </a:r>
            <a:r>
              <a:rPr lang="pl-PL" sz="2000" dirty="0"/>
              <a:t> w serialu "Strażnik Teksasu". 10 marca urodził się również polski reżyser i producent filmowy Juliusz Machulski. Pomimo niejednoznacznej </a:t>
            </a:r>
            <a:r>
              <a:rPr lang="pl-PL" sz="2000" dirty="0" smtClean="0"/>
              <a:t>histori</a:t>
            </a:r>
            <a:r>
              <a:rPr lang="pl-PL" sz="2000" dirty="0" smtClean="0"/>
              <a:t>i </a:t>
            </a:r>
            <a:r>
              <a:rPr lang="pl-PL" sz="2000" dirty="0" smtClean="0"/>
              <a:t>Dzień </a:t>
            </a:r>
            <a:r>
              <a:rPr lang="pl-PL" sz="2000" dirty="0"/>
              <a:t>Mężczyzn wpisał się na stałe do polskich kalendarzy. </a:t>
            </a:r>
            <a:r>
              <a:rPr lang="en-US" sz="2000" dirty="0" err="1"/>
              <a:t>Warto</a:t>
            </a:r>
            <a:r>
              <a:rPr lang="en-US" sz="2000" dirty="0"/>
              <a:t> </a:t>
            </a:r>
            <a:r>
              <a:rPr lang="en-US" sz="2000" dirty="0" err="1"/>
              <a:t>wspomnieć</a:t>
            </a:r>
            <a:r>
              <a:rPr lang="en-US" sz="2000" dirty="0"/>
              <a:t>, </a:t>
            </a:r>
            <a:r>
              <a:rPr lang="en-US" sz="2000" dirty="0" err="1"/>
              <a:t>że</a:t>
            </a:r>
            <a:r>
              <a:rPr lang="en-US" sz="2000" dirty="0"/>
              <a:t> 19 </a:t>
            </a:r>
            <a:r>
              <a:rPr lang="en-US" sz="2000" dirty="0" err="1"/>
              <a:t>listopada</a:t>
            </a:r>
            <a:r>
              <a:rPr lang="en-US" sz="2000" dirty="0"/>
              <a:t> jest </a:t>
            </a:r>
            <a:r>
              <a:rPr lang="en-US" sz="2000" dirty="0" err="1"/>
              <a:t>obchodzony</a:t>
            </a:r>
            <a:r>
              <a:rPr lang="en-US" sz="2000" dirty="0"/>
              <a:t>  </a:t>
            </a:r>
            <a:r>
              <a:rPr lang="en-US" sz="2000" dirty="0" err="1"/>
              <a:t>Międznarodowy</a:t>
            </a:r>
            <a:r>
              <a:rPr lang="en-US" sz="2000" dirty="0"/>
              <a:t>  </a:t>
            </a:r>
            <a:r>
              <a:rPr lang="en-US" sz="2000" dirty="0" err="1"/>
              <a:t>Dzień</a:t>
            </a:r>
            <a:r>
              <a:rPr lang="en-US" sz="2000" dirty="0"/>
              <a:t>  </a:t>
            </a:r>
            <a:r>
              <a:rPr lang="en-US" sz="2000" dirty="0" err="1"/>
              <a:t>Mężczyzn</a:t>
            </a:r>
            <a:r>
              <a:rPr lang="en-US" sz="2000" dirty="0"/>
              <a:t>.</a:t>
            </a:r>
            <a:endParaRPr lang="pl-PL" sz="2000" dirty="0"/>
          </a:p>
          <a:p>
            <a:r>
              <a:rPr lang="pl-PL" sz="2000" dirty="0"/>
              <a:t> 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36" y="4149080"/>
            <a:ext cx="205512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rostokąt 9"/>
          <p:cNvSpPr/>
          <p:nvPr/>
        </p:nvSpPr>
        <p:spPr>
          <a:xfrm>
            <a:off x="2879304" y="6352751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Opracowała: F. Flourentzou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86169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3518" y="201414"/>
            <a:ext cx="38363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dirty="0" smtClean="0">
                <a:solidFill>
                  <a:schemeClr val="tx2"/>
                </a:solidFill>
                <a:latin typeface="Berlin Sans FB Demi" pitchFamily="34" charset="0"/>
              </a:rPr>
              <a:t>Wielki Post </a:t>
            </a:r>
            <a:endParaRPr lang="pl-PL" sz="54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75225" y="1268760"/>
            <a:ext cx="865941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Wieli Post to czas pokuty przygotowujący do przeżycia najważniejszych dni dla chrześcijan – Świąt Wielkanocnych. </a:t>
            </a:r>
            <a:r>
              <a:rPr lang="pl-PL" sz="2400" dirty="0"/>
              <a:t>Z</a:t>
            </a:r>
            <a:r>
              <a:rPr lang="pl-PL" sz="2400" dirty="0" smtClean="0"/>
              <a:t>aczyna </a:t>
            </a:r>
            <a:r>
              <a:rPr lang="pl-PL" sz="2400" dirty="0"/>
              <a:t>się </a:t>
            </a:r>
            <a:r>
              <a:rPr lang="pl-PL" sz="2400" dirty="0" smtClean="0"/>
              <a:t>on w </a:t>
            </a:r>
            <a:r>
              <a:rPr lang="pl-PL" sz="2400" dirty="0"/>
              <a:t>środę popielcową przed I Niedzielą </a:t>
            </a:r>
            <a:r>
              <a:rPr lang="pl-PL" sz="2400" dirty="0" smtClean="0"/>
              <a:t>Wielkiego </a:t>
            </a:r>
            <a:r>
              <a:rPr lang="pl-PL" sz="2400" dirty="0"/>
              <a:t>P</a:t>
            </a:r>
            <a:r>
              <a:rPr lang="pl-PL" sz="2400" dirty="0" smtClean="0"/>
              <a:t>ostu</a:t>
            </a:r>
            <a:r>
              <a:rPr lang="pl-PL" sz="2400" dirty="0"/>
              <a:t>. Tradycyjnie i zgodnie z prawem kanonicznym obowiązującym od 1983 roku </a:t>
            </a:r>
            <a:r>
              <a:rPr lang="pl-PL" sz="2400" dirty="0" smtClean="0"/>
              <a:t>trwa </a:t>
            </a:r>
            <a:r>
              <a:rPr lang="pl-PL" sz="2400" dirty="0"/>
              <a:t>do Wielkiej Soboty.</a:t>
            </a:r>
          </a:p>
          <a:p>
            <a:r>
              <a:rPr lang="pl-PL" sz="2400" dirty="0"/>
              <a:t> </a:t>
            </a:r>
          </a:p>
          <a:p>
            <a:r>
              <a:rPr lang="pl-PL" dirty="0"/>
              <a:t> 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5778" y="6306234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Opracował</a:t>
            </a:r>
            <a:r>
              <a:rPr lang="pl-PL" sz="2800" dirty="0">
                <a:solidFill>
                  <a:schemeClr val="accent1"/>
                </a:solidFill>
                <a:latin typeface="Berlin Sans FB Demi" pitchFamily="34" charset="0"/>
              </a:rPr>
              <a:t>: </a:t>
            </a:r>
            <a:r>
              <a:rPr lang="pl-PL" sz="2800" dirty="0" smtClean="0">
                <a:solidFill>
                  <a:schemeClr val="accent1"/>
                </a:solidFill>
                <a:latin typeface="Berlin Sans FB Demi" pitchFamily="34" charset="0"/>
              </a:rPr>
              <a:t>K. Kobiela</a:t>
            </a:r>
            <a:endParaRPr lang="pl-PL" sz="28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221" y="3789040"/>
            <a:ext cx="3535516" cy="2170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ole tekstowe 7"/>
          <p:cNvSpPr txBox="1"/>
          <p:nvPr/>
        </p:nvSpPr>
        <p:spPr>
          <a:xfrm>
            <a:off x="-24169" y="650328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Źródło - Wikipedia </a:t>
            </a:r>
            <a:endParaRPr lang="pl-P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Pismo odręczne 1"/>
              <p14:cNvContentPartPr/>
              <p14:nvPr/>
            </p14:nvContentPartPr>
            <p14:xfrm>
              <a:off x="6036480" y="4527360"/>
              <a:ext cx="9360" cy="9360"/>
            </p14:xfrm>
          </p:contentPart>
        </mc:Choice>
        <mc:Fallback>
          <p:pic>
            <p:nvPicPr>
              <p:cNvPr id="2" name="Pismo odręczne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0640" y="4464000"/>
                <a:ext cx="4104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4479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88">
      <a:dk1>
        <a:sysClr val="windowText" lastClr="000000"/>
      </a:dk1>
      <a:lt1>
        <a:sysClr val="window" lastClr="FFFFFF"/>
      </a:lt1>
      <a:dk2>
        <a:srgbClr val="4C4C4C"/>
      </a:dk2>
      <a:lt2>
        <a:srgbClr val="D2D2D2"/>
      </a:lt2>
      <a:accent1>
        <a:srgbClr val="00CC00"/>
      </a:accent1>
      <a:accent2>
        <a:srgbClr val="00B000"/>
      </a:accent2>
      <a:accent3>
        <a:srgbClr val="00CC00"/>
      </a:accent3>
      <a:accent4>
        <a:srgbClr val="00CC00"/>
      </a:accent4>
      <a:accent5>
        <a:srgbClr val="008200"/>
      </a:accent5>
      <a:accent6>
        <a:srgbClr val="008200"/>
      </a:accent6>
      <a:hlink>
        <a:srgbClr val="00CC00"/>
      </a:hlink>
      <a:folHlink>
        <a:srgbClr val="00CC0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</TotalTime>
  <Words>751</Words>
  <Application>Microsoft Office PowerPoint</Application>
  <PresentationFormat>Pokaz na ekranie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Gazeta szkolna   Stolarki. pl</vt:lpstr>
      <vt:lpstr>Ankieta</vt:lpstr>
      <vt:lpstr>Dzień Żołnierzy Wyklętych – 1 marca Dzień Kobiet – 8 marca Dzień Mężczyzn – 10 marca Wielki Post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Gazeta szkolna   Stolarki. pl</dc:title>
  <dc:creator>ThinkPad T430</dc:creator>
  <cp:lastModifiedBy>ThinkPad T430</cp:lastModifiedBy>
  <cp:revision>61</cp:revision>
  <dcterms:created xsi:type="dcterms:W3CDTF">2020-11-23T12:56:14Z</dcterms:created>
  <dcterms:modified xsi:type="dcterms:W3CDTF">2021-03-01T12:37:30Z</dcterms:modified>
</cp:coreProperties>
</file>